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7" r:id="rId2"/>
    <p:sldId id="274" r:id="rId3"/>
    <p:sldId id="275" r:id="rId4"/>
    <p:sldId id="289" r:id="rId5"/>
    <p:sldId id="279" r:id="rId6"/>
    <p:sldId id="281" r:id="rId7"/>
    <p:sldId id="296" r:id="rId8"/>
    <p:sldId id="282" r:id="rId9"/>
    <p:sldId id="293" r:id="rId10"/>
    <p:sldId id="294" r:id="rId11"/>
    <p:sldId id="283" r:id="rId12"/>
    <p:sldId id="297" r:id="rId13"/>
    <p:sldId id="28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7C7193"/>
    <a:srgbClr val="432B3E"/>
    <a:srgbClr val="976A98"/>
    <a:srgbClr val="D52B1C"/>
    <a:srgbClr val="A31944"/>
    <a:srgbClr val="638CA4"/>
    <a:srgbClr val="14467B"/>
    <a:srgbClr val="E12E30"/>
    <a:srgbClr val="009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/>
    <p:restoredTop sz="94490"/>
  </p:normalViewPr>
  <p:slideViewPr>
    <p:cSldViewPr snapToGrid="0" snapToObjects="1">
      <p:cViewPr varScale="1">
        <p:scale>
          <a:sx n="125" d="100"/>
          <a:sy n="125" d="100"/>
        </p:scale>
        <p:origin x="4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09/12/22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51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313027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realizzato con un contributo educazionale non condizionante di</a:t>
            </a:r>
            <a:endParaRPr lang="it-IT" sz="9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DE552B8-F3E9-1743-83FF-793FFE19D42B}"/>
              </a:ext>
            </a:extLst>
          </p:cNvPr>
          <p:cNvSpPr/>
          <p:nvPr userDrawn="1"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BCE9BA-35DF-95FE-AB57-7D27306C5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06" t="18880" r="6580" b="17314"/>
          <a:stretch/>
        </p:blipFill>
        <p:spPr>
          <a:xfrm>
            <a:off x="3918941" y="4630989"/>
            <a:ext cx="1306119" cy="39696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8B635E8-5CC7-8D41-ADD5-A895ECB7744D}"/>
              </a:ext>
            </a:extLst>
          </p:cNvPr>
          <p:cNvSpPr/>
          <p:nvPr userDrawn="1"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224E9A-D2AE-8889-9BF6-BCD012EDA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53094" cy="1802015"/>
          </a:xfrm>
          <a:prstGeom prst="rect">
            <a:avLst/>
          </a:prstGeom>
        </p:spPr>
      </p:pic>
      <p:sp>
        <p:nvSpPr>
          <p:cNvPr id="4" name="Triangolo 3">
            <a:extLst>
              <a:ext uri="{FF2B5EF4-FFF2-40B4-BE49-F238E27FC236}">
                <a16:creationId xmlns:a16="http://schemas.microsoft.com/office/drawing/2014/main" id="{A509DD4A-9B79-F6FE-71DC-295AB08C0E96}"/>
              </a:ext>
            </a:extLst>
          </p:cNvPr>
          <p:cNvSpPr/>
          <p:nvPr userDrawn="1"/>
        </p:nvSpPr>
        <p:spPr>
          <a:xfrm>
            <a:off x="4269850" y="1616916"/>
            <a:ext cx="604300" cy="1855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B7CCB5-3A9D-4DD3-6649-2F107215EE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5170" y="1868367"/>
            <a:ext cx="1493660" cy="28131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B5DF65-C015-0CEE-5898-4B57AA1F4CB5}"/>
              </a:ext>
            </a:extLst>
          </p:cNvPr>
          <p:cNvSpPr txBox="1"/>
          <p:nvPr userDrawn="1"/>
        </p:nvSpPr>
        <p:spPr>
          <a:xfrm>
            <a:off x="1085316" y="2571750"/>
            <a:ext cx="697336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</a:t>
            </a:r>
            <a:endParaRPr lang="it-IT" sz="1600" dirty="0">
              <a:solidFill>
                <a:srgbClr val="976A9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40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40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5029C74-8FA8-8645-B96F-3E4AABC53F53}"/>
              </a:ext>
            </a:extLst>
          </p:cNvPr>
          <p:cNvSpPr/>
          <p:nvPr userDrawn="1"/>
        </p:nvSpPr>
        <p:spPr>
          <a:xfrm>
            <a:off x="-9427" y="4922524"/>
            <a:ext cx="91800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A0DBD3-2D76-61A3-83C2-802067C35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6797D3-B613-8A97-22B1-00D525CA5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</p:spPr>
      </p:pic>
      <p:pic>
        <p:nvPicPr>
          <p:cNvPr id="8" name="Immagine 7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7254C90C-CA36-F7E4-182C-CE801946A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>
            <a:off x="4063116" y="551929"/>
            <a:ext cx="1017768" cy="82737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3EC062-5CE1-0196-FD98-68A77F4D0622}"/>
              </a:ext>
            </a:extLst>
          </p:cNvPr>
          <p:cNvSpPr txBox="1"/>
          <p:nvPr userDrawn="1"/>
        </p:nvSpPr>
        <p:spPr>
          <a:xfrm>
            <a:off x="1891584" y="1685247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</a:p>
        </p:txBody>
      </p:sp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ess-chi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5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</a:p>
        </p:txBody>
      </p:sp>
    </p:spTree>
    <p:extLst>
      <p:ext uri="{BB962C8B-B14F-4D97-AF65-F5344CB8AC3E}">
        <p14:creationId xmlns:p14="http://schemas.microsoft.com/office/powerpoint/2010/main" val="28728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4BA178-C99E-D3C7-36DC-18B91F88835E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Cosa c’è di noto su questo argomento?</a:t>
            </a:r>
            <a:endParaRPr lang="it-IT" sz="2000" i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147F98-F991-E201-5A93-E9971C14978F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332393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isult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74A4B9-47C6-F462-68DC-6332FB06DC43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Cosa ha evidenziato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6088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9CBCA9-A80B-D95D-F56C-2CDFAC71D9B4}"/>
              </a:ext>
            </a:extLst>
          </p:cNvPr>
          <p:cNvSpPr txBox="1"/>
          <p:nvPr userDrawn="1"/>
        </p:nvSpPr>
        <p:spPr>
          <a:xfrm>
            <a:off x="628649" y="1362288"/>
            <a:ext cx="75691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51703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0" r:id="rId4"/>
    <p:sldLayoutId id="2147483662" r:id="rId5"/>
    <p:sldLayoutId id="2147483663" r:id="rId6"/>
    <p:sldLayoutId id="2147483664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210770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2107703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jamanetwork.com/journals/jamaoncology/fullarticle/2752266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4" y="1831154"/>
            <a:ext cx="8248396" cy="3005005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Inoltre, l’aggiunta di abemaciclib a fulvestrant ha posticipato l’inizio della chemioterapia (HR: 0,674; IC 95%: 0,562-0,809), con differenze considerevoli nei tassi annuali di sopravvivenza libera da chemioterapia (a 3 anni: 42 vs 29,3%; a 4 anni: 37 vs 18,6%; a 5 anni: 32,4 vs 14,7%).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particolare, con il prolungarsi dell’esposizione a abemaciclib, non sono stati identificati nuovi rischi per la sicurezza né tossicità di tipo cumulativo.</a:t>
            </a:r>
          </a:p>
        </p:txBody>
      </p:sp>
    </p:spTree>
    <p:extLst>
      <p:ext uri="{BB962C8B-B14F-4D97-AF65-F5344CB8AC3E}">
        <p14:creationId xmlns:p14="http://schemas.microsoft.com/office/powerpoint/2010/main" val="388939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0F05284-477D-2E06-495C-EBC32A94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E PROSPETTIVE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83B7ADA-A97F-CBA9-419C-F1F1BAD660B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8094670" cy="2999262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All’analisi finale prespecificata degli esiti di OS in MONARCH 2, con un follow-up mediano di 6,5 anni, il beneficio statisticamente significativo precedentemente dimostrato è stato confermato e mantenuto.</a:t>
            </a:r>
          </a:p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beneficio in OS è stato in generale coerente nei diversi sottogruppi, con dimensioni dell’effetto numericamente superiori nelle pazienti con prognosi più sfavorevole.</a:t>
            </a:r>
          </a:p>
        </p:txBody>
      </p:sp>
    </p:spTree>
    <p:extLst>
      <p:ext uri="{BB962C8B-B14F-4D97-AF65-F5344CB8AC3E}">
        <p14:creationId xmlns:p14="http://schemas.microsoft.com/office/powerpoint/2010/main" val="120736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0F05284-477D-2E06-495C-EBC32A94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E PROSPETTIVE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83B7ADA-A97F-CBA9-419C-F1F1BAD660B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8094670" cy="2999262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it-IT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osservare che il beneficio in sopravvivenza si è accompagnato a un significativo prolungamento della sopravvivenza libera da chemioterapia, un aspetto rilevante in pazienti con ABC.</a:t>
            </a:r>
          </a:p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risultati confermano inoltre la sicurezza dell’uso a lungo termine di abemaciclib.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trial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ﬁ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cation: </a:t>
            </a:r>
            <a:r>
              <a:rPr lang="en-US" sz="1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NCT02107703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1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22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51CED3C-E2B4-9943-B421-A6176C2DC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74240"/>
            <a:ext cx="9144000" cy="1987566"/>
          </a:xfrm>
        </p:spPr>
        <p:txBody>
          <a:bodyPr>
            <a:normAutofit/>
          </a:bodyPr>
          <a:lstStyle/>
          <a:p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MONARCH 2,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 studio di fase 3 su abemaciclib più fulvestrant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pazienti con carcinoma mammario avanzato HR+/HER2-: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 finale della sopravvivenza globale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4FB0BFB-F32D-6745-A2C5-59BD71B7DD8F}"/>
              </a:ext>
            </a:extLst>
          </p:cNvPr>
          <p:cNvSpPr/>
          <p:nvPr/>
        </p:nvSpPr>
        <p:spPr>
          <a:xfrm>
            <a:off x="0" y="41088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  <a:ea typeface="Calibri" panose="020F0502020204030204" pitchFamily="34" charset="0"/>
              </a:rPr>
              <a:t>Presentato da: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Sledge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*, et al.</a:t>
            </a:r>
          </a:p>
          <a:p>
            <a:pPr algn="ctr"/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*Stanford University, Stanford, CA, USA</a:t>
            </a: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8"/>
            <a:ext cx="8190497" cy="3494184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Vengono presentati i dati finali di sopravvivenza globale (OS) di MONARCH 2, uno studio di fase 3, randomizzato, in doppio cieco, controllato con placebo, che ha confrontato abemaciclib + fulvestrant rispetto a placebo + fulvestrant in 669 pazienti con carcinoma mammario avanzato HR+/HER2- naïve agli inibitori CDK4/6 dopo progressione a terapia endocrina.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un follow-up mediano di 6,5 anni, il beneficio statisticamente significativo in OS precedentemente dimostrato è stato confermato, con un’OS mediana di 45,8 vs 37,2 mesi (HR: 0,784; IC 95%: 0,644-0,955) e tassi stimati di OS a 5 e a 6 anni rispettivamente pari al 41,2 vs 29,2% e al 34,7 vs 23,7% nel braccio abemaciclib rispetto al braccio placebo. Pur generalmente coerente nei diversi sottogruppi, il beneficio è apparso più ampio nelle pazienti a prognosi peggiore.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212455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8"/>
            <a:ext cx="8190497" cy="3494184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aspetto di particolare rilievo è che l’aggiunta di abemaciclib a fulvestrant ha consentito di posticipare l’inizio della chemioterapia (HR: 0,674; IC 95%: 0,562-0,809), con differenze considerevoli tra i due bracci nei tassi annuali di sopravvivenza libera da chemioterapia (a 3 anni: 42 vs 29,3%; a 4 anni: 37 vs 18,6%; a 5 anni: 32,4 vs 14,7%).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Malgrado l’esposizione prolungata ad abemaciclib, non sono emersi nuovi segnali di sicurezza né sono state identificate tossicità di tipo cumulativo.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118189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8040290" cy="296156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Abemaciclib è approvato per il trattamento di pazienti con carcinoma mammario avanzato (ABC) positivo per i recettori ormonali (HR+), HER2-negativo (HER2-) in progressione a una precedente terapia endocrina (ET).</a:t>
            </a:r>
          </a:p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studio MONARCH 2 (</a:t>
            </a:r>
            <a:r>
              <a:rPr lang="it-IT" sz="1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NCT02107703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 dimostrato un beneficio statisticamente significativo in sopravvivenza libera da progressione (PFS) (HR: 0,553; IC 95%: 0,449-0,681;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&lt;0,001) e sopravvivenza globale (OS) (HR: 0,757; IC 95%: 0,606-0,945;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0,01), unito a un profilo di sicurezza gestibile per abemaciclib più fulvestrant rispetto a fulvestrant in monoterapia.</a:t>
            </a:r>
          </a:p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questo lavoro, vengono presentati i dati dell’analisi finale prespecificata degli esiti di OS prevista dallo studio.</a:t>
            </a:r>
          </a:p>
        </p:txBody>
      </p:sp>
    </p:spTree>
    <p:extLst>
      <p:ext uri="{BB962C8B-B14F-4D97-AF65-F5344CB8AC3E}">
        <p14:creationId xmlns:p14="http://schemas.microsoft.com/office/powerpoint/2010/main" val="86546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4" y="1734898"/>
            <a:ext cx="8311761" cy="2969182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MONARCH 2 è uno studio globale di fase 3, randomizzato, controllato con placebo, in doppio cieco, che ha valutato abemaciclib o placebo in associazione a fulvestrant per il trattamento di donne in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-, peri- o post-menopausa con ABC HR+/HER2- naïve agli inibitori CDK4/6 in progressione a ET.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pazienti sono state randomizzate in rapporto 2:1 a ricevere abemaciclib o placebo, 150 mg due volte al giorno, in associazione a fulvestrant. La randomizzazione è stata stratificata in base alla sede di metastatizzazione (viscerale, solo ossea, altro) e alla resistenza alla precedente ET (primaria rispetto a secondaria).</a:t>
            </a:r>
          </a:p>
        </p:txBody>
      </p:sp>
    </p:spTree>
    <p:extLst>
      <p:ext uri="{BB962C8B-B14F-4D97-AF65-F5344CB8AC3E}">
        <p14:creationId xmlns:p14="http://schemas.microsoft.com/office/powerpoint/2010/main" val="15624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4" y="1734898"/>
            <a:ext cx="8311761" cy="2969182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e sicurezza erano endpoint secondari chiave, mentre la sopravvivenza libera da chemioterapia, definita come l’intervallo di tempo dalla randomizzazione all’avvio della chemioterapia o al decesso, se anteriore, era un endpoint esplorativo.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variabili di tempo all’evento sono state analizzate con metodo di Kaplan-Meier (KM), mentre per stimare l’HR dell’effetto del trattamento è stato utilizzato un modello dei rischi proporzionali di Cox stratificato.</a:t>
            </a: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L’analisi finale prespecificata era prevista al verificarsi di circa 441 eventi di OS. Il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-off dei dati è stato fissato al 18 marzo 2022.</a:t>
            </a:r>
          </a:p>
        </p:txBody>
      </p:sp>
    </p:spTree>
    <p:extLst>
      <p:ext uri="{BB962C8B-B14F-4D97-AF65-F5344CB8AC3E}">
        <p14:creationId xmlns:p14="http://schemas.microsoft.com/office/powerpoint/2010/main" val="268811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4" y="1831154"/>
            <a:ext cx="8248396" cy="3005005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669 donne sono state randomizzate 2:1 a ricevere abemaciclib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446) o placebo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223) in associazione a fulvestrant.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caratteristiche basali sono state descritte in precedenza (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Sledge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G, et al.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JAMA </a:t>
            </a:r>
            <a:r>
              <a:rPr lang="it-IT" sz="1800" dirty="0" err="1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Oncol</a:t>
            </a:r>
            <a:r>
              <a:rPr lang="it-IT" sz="1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2020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follow-up mediano è stato di circa 80 mesi e, alla data di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-off dei dati, l’11% delle pazienti stava ancora ricevendo il farmaco in studio nel braccio abemaciclib rispetto al 2% nel braccio placebo.</a:t>
            </a:r>
          </a:p>
        </p:txBody>
      </p:sp>
    </p:spTree>
    <p:extLst>
      <p:ext uri="{BB962C8B-B14F-4D97-AF65-F5344CB8AC3E}">
        <p14:creationId xmlns:p14="http://schemas.microsoft.com/office/powerpoint/2010/main" val="131310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4" y="1831154"/>
            <a:ext cx="7886700" cy="3005005"/>
          </a:xfrm>
        </p:spPr>
        <p:txBody>
          <a:bodyPr>
            <a:noAutofit/>
          </a:bodyPr>
          <a:lstStyle/>
          <a:p>
            <a:pPr lvl="0"/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 popolazione </a:t>
            </a:r>
            <a:r>
              <a:rPr lang="it-IT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</a:t>
            </a:r>
            <a:r>
              <a:rPr lang="it-IT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-to-</a:t>
            </a:r>
            <a:r>
              <a:rPr lang="it-IT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sono stati osservati 440 eventi di OS (braccio abemaciclib: 283 eventi; braccio placebo: 157 eventi). L’OS mediana è risultata pari a 45,8 mesi nel braccio abemaciclib e a 37,2 mesi nel braccio placebo (HR: 0,784; IC 95%: 0,644-0,955).</a:t>
            </a:r>
          </a:p>
          <a:p>
            <a:pPr lvl="0"/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mantenimento della separazione delle curve KM oltre le mediane è illustrato dalle differenze nei tassi stimati di OS a 5 e a 6 anni tra i due bracci (a 5 anni: 41,2 vs 29,2%; a 6 anni: 34,7 vs 23,7%; abemaciclib vs placebo, rispettivamente).</a:t>
            </a:r>
          </a:p>
          <a:p>
            <a:pPr lvl="0"/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Malgrado un beneficio in OS generalmente coerente nei diversi sottogruppi, è emerso un beneficio più pronunciato nei sottogruppi associati a una prognosi peggiore, come il sottogruppo con malattia viscerale (HR: 0,643; IC 95%: 0,499-0,829), con resistenza primaria all’ET (HR: 0,634; IC 95%: 0,436-0,922) o con negatività dello stato dei recettori del progesterone (HR: 0,623; IC 95%: 0,405-0,959).</a:t>
            </a:r>
          </a:p>
        </p:txBody>
      </p:sp>
    </p:spTree>
    <p:extLst>
      <p:ext uri="{BB962C8B-B14F-4D97-AF65-F5344CB8AC3E}">
        <p14:creationId xmlns:p14="http://schemas.microsoft.com/office/powerpoint/2010/main" val="4213881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</TotalTime>
  <Words>1094</Words>
  <Application>Microsoft Macintosh PowerPoint</Application>
  <PresentationFormat>Presentazione su schermo (16:9)</PresentationFormat>
  <Paragraphs>40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MESSAGGI CHIAVE</vt:lpstr>
      <vt:lpstr>BACKGROUND</vt:lpstr>
      <vt:lpstr>BACKGROUND</vt:lpstr>
      <vt:lpstr>BACKGROUND</vt:lpstr>
      <vt:lpstr>RISULTATI</vt:lpstr>
      <vt:lpstr>RISULTATI</vt:lpstr>
      <vt:lpstr>RISULTATI</vt:lpstr>
      <vt:lpstr>CONCLUSIONI E PROSPETTIVE</vt:lpstr>
      <vt:lpstr>CONCLUSIONI E PROSPETTIVE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ESMO22 | BC | CDK4/6i</dc:title>
  <dc:subject/>
  <dc:creator>Giorgio Mantovani</dc:creator>
  <cp:keywords/>
  <dc:description/>
  <cp:lastModifiedBy>Giorgio Mantovani</cp:lastModifiedBy>
  <cp:revision>255</cp:revision>
  <dcterms:created xsi:type="dcterms:W3CDTF">2019-04-12T11:26:00Z</dcterms:created>
  <dcterms:modified xsi:type="dcterms:W3CDTF">2022-12-09T14:24:13Z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